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3e67e1e7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3e67e1e7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3e67e1e7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3e67e1e7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3e67e1e7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3e67e1e7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3e67e1e7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3e67e1e7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e601ad07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e601ad07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3e67e1e7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3e67e1e7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3e67e1e7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3e67e1e7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3e67e1e7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3e67e1e7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e601ad07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e601ad07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3e67e1e7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3e67e1e7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ecc849af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ecc849af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3e67e1e7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3e67e1e7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3e67e1e7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3e67e1e7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3e67e1e7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3e67e1e7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3e67e1e7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3e67e1e7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e601ad07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e601ad07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ecf5c646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ecf5c646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cc849af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ecc849af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ecc849af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ecc849af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document.getElementById(‘id’)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f62f6b7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f62f6b7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24ddd007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24ddd00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f3a84f00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f3a84f0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3e67e1e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3e67e1e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3e67e1e7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3e67e1e7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1172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4126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Calibri"/>
              <a:buNone/>
              <a:defRPr sz="2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ctr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ctr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ctr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ctr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ctr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mplate UT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819150" y="12469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455750" y="2014000"/>
            <a:ext cx="3456900" cy="24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</a:t>
            </a:r>
            <a:r>
              <a:rPr b="1" lang="es-419"/>
              <a:t>transformación</a:t>
            </a:r>
            <a:r>
              <a:rPr lang="es-419"/>
              <a:t> de cualquier </a:t>
            </a:r>
            <a:r>
              <a:rPr b="1" lang="es-419"/>
              <a:t>etiqueta </a:t>
            </a:r>
            <a:r>
              <a:rPr lang="es-419"/>
              <a:t>HTML genera 2 nodos: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Primero </a:t>
            </a:r>
            <a:r>
              <a:rPr b="1" lang="es-419"/>
              <a:t>nodo </a:t>
            </a:r>
            <a:r>
              <a:rPr lang="es-419"/>
              <a:t>de tipo </a:t>
            </a:r>
            <a:r>
              <a:rPr b="1" i="1" lang="es-419"/>
              <a:t>Elemento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Segundo </a:t>
            </a:r>
            <a:r>
              <a:rPr b="1" lang="es-419"/>
              <a:t>nodo</a:t>
            </a:r>
            <a:r>
              <a:rPr lang="es-419"/>
              <a:t> de tipo </a:t>
            </a:r>
            <a:r>
              <a:rPr b="1" i="1" lang="es-419"/>
              <a:t>Texto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13" y="3102600"/>
            <a:ext cx="14763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050" y="2077925"/>
            <a:ext cx="3009900" cy="476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22"/>
          <p:cNvSpPr/>
          <p:nvPr/>
        </p:nvSpPr>
        <p:spPr>
          <a:xfrm>
            <a:off x="5391375" y="2648175"/>
            <a:ext cx="359400" cy="47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5867400" y="2667000"/>
            <a:ext cx="876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/>
              <a:t>DOM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819150" y="12469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852925" y="1874725"/>
            <a:ext cx="4413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 etiquetas anidadas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00" y="2307700"/>
            <a:ext cx="46577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550" y="2212450"/>
            <a:ext cx="315277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685800" y="2721100"/>
            <a:ext cx="4856700" cy="21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Reglas de generación: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Las etiquetas se transforman en 2 nodos: uno con la propia etiqueta y otro (hijo del anterior) con el contenido textual de la etiqueta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Si una etiqueta se encuentra dentro de otra, idem anterior pero los nodos generados serán nodos hijos de su etiqueta padre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819150" y="12469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819150" y="1922875"/>
            <a:ext cx="7561800" cy="27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TIPOS DE NODOS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especificación completa de DOM define 12 tipos de nodos pero habitualmente se pueden manejar solamente 4 o 5 tipos de nodos: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Document,</a:t>
            </a:r>
            <a:r>
              <a:rPr lang="es-419"/>
              <a:t> nodo raíz del que derivan todos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Element</a:t>
            </a:r>
            <a:r>
              <a:rPr lang="es-419"/>
              <a:t>, cada una de las etiquetas. </a:t>
            </a:r>
            <a:r>
              <a:rPr lang="es-419"/>
              <a:t>Único</a:t>
            </a:r>
            <a:r>
              <a:rPr lang="es-419"/>
              <a:t> nodo que puede contener atributos y del que pueden derivar otros nodos.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Attr</a:t>
            </a:r>
            <a:r>
              <a:rPr lang="es-419"/>
              <a:t>, se define uno para cada par atributo=valor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Text</a:t>
            </a:r>
            <a:r>
              <a:rPr lang="es-419"/>
              <a:t>, contiene el texto encerrado por una etiqueta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419"/>
              <a:t>Comment</a:t>
            </a:r>
            <a:r>
              <a:rPr lang="es-419"/>
              <a:t>, representa los comentarios incluidos en la página.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819150" y="7135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819150" y="3884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819150" y="1312275"/>
            <a:ext cx="7561800" cy="3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ACCESO DIRECTO A LOS NODOS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Hay 2 métodos para acceder a un nodo específico: acceso a través de sus nodos padre y acceso directo.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acceso a los nodos, su modificación y su eliminación sólo es posible cuando el árbol DOM ha sido construido completamente, es decir, después de que la página se cargue por completo.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Hay 3 funciones para acceder directamente a un nodo: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getElementsByTagName(nombreEtiqueta)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getElementsByClassName(nombreAtributo)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getElementById(id)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desarrollarán posteriormente.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819150" y="7135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819150" y="3884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819150" y="1312275"/>
            <a:ext cx="7561800" cy="3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OTRAS FORMAS DE ACCEDER A LOS NODOS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querySelector(‘.nombreClaseABuscar’)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>
                <a:solidFill>
                  <a:schemeClr val="dk1"/>
                </a:solidFill>
              </a:rPr>
              <a:t>querySelector(‘#idABuscar)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desarrollarán posteriormente.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819150" y="7135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7"/>
          <p:cNvSpPr txBox="1"/>
          <p:nvPr>
            <p:ph type="title"/>
          </p:nvPr>
        </p:nvSpPr>
        <p:spPr>
          <a:xfrm>
            <a:off x="819150" y="3884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819150" y="1312275"/>
            <a:ext cx="7561800" cy="3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CREAR UN NODO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Recordar que cada elemento genera 2 nodos.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4 pasos: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419"/>
              <a:t>Creación de un nodo de tipo Element que represente al elemento.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419"/>
              <a:t>Creación de un nodo de tipo Text que represente el contenido del elemento.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419"/>
              <a:t>Añadir el nodo Text como nodo hijo del nodo Element.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-419"/>
              <a:t>Añadir el nodo Element a la página, en forma de nodo hijo del nodo correspondiente al lugar en el que se quiere insertar el elemento.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819150" y="7135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/>
          <p:nvPr>
            <p:ph type="title"/>
          </p:nvPr>
        </p:nvSpPr>
        <p:spPr>
          <a:xfrm>
            <a:off x="819150" y="3884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66" name="Google Shape;166;p28"/>
          <p:cNvSpPr txBox="1"/>
          <p:nvPr/>
        </p:nvSpPr>
        <p:spPr>
          <a:xfrm>
            <a:off x="819150" y="1312275"/>
            <a:ext cx="7561800" cy="3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CREAR UN NODO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>
                <a:solidFill>
                  <a:srgbClr val="201A1B"/>
                </a:solidFill>
              </a:rPr>
              <a:t>Implica utilizar 3 funciones DOM:</a:t>
            </a:r>
            <a:endParaRPr>
              <a:solidFill>
                <a:srgbClr val="201A1B"/>
              </a:solidFill>
            </a:endParaRPr>
          </a:p>
          <a:p>
            <a:pPr indent="-317500" lvl="0" marL="736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1A1B"/>
              </a:buClr>
              <a:buSzPts val="1400"/>
              <a:buFont typeface="Open Sans"/>
              <a:buChar char="●"/>
            </a:pPr>
            <a:r>
              <a:rPr b="1" lang="es-419">
                <a:solidFill>
                  <a:srgbClr val="201A1B"/>
                </a:solidFill>
              </a:rPr>
              <a:t>createElement(etiqueta)</a:t>
            </a:r>
            <a:r>
              <a:rPr lang="es-419">
                <a:solidFill>
                  <a:srgbClr val="201A1B"/>
                </a:solidFill>
              </a:rPr>
              <a:t>: crea un nodo de tipo </a:t>
            </a:r>
            <a:r>
              <a:rPr b="1" lang="es-419">
                <a:solidFill>
                  <a:srgbClr val="201A1B"/>
                </a:solidFill>
              </a:rPr>
              <a:t>Element</a:t>
            </a:r>
            <a:r>
              <a:rPr lang="es-419">
                <a:solidFill>
                  <a:srgbClr val="201A1B"/>
                </a:solidFill>
              </a:rPr>
              <a:t> que representa al elemento cuya etiqueta se pasa como parámetro.</a:t>
            </a:r>
            <a:endParaRPr>
              <a:solidFill>
                <a:srgbClr val="201A1B"/>
              </a:solidFill>
            </a:endParaRPr>
          </a:p>
          <a:p>
            <a:pPr indent="-317500" lvl="0" marL="736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A1B"/>
              </a:buClr>
              <a:buSzPts val="1400"/>
              <a:buFont typeface="Open Sans"/>
              <a:buChar char="●"/>
            </a:pPr>
            <a:r>
              <a:rPr b="1" lang="es-419">
                <a:solidFill>
                  <a:srgbClr val="201A1B"/>
                </a:solidFill>
              </a:rPr>
              <a:t>createTextNode(contenido)</a:t>
            </a:r>
            <a:r>
              <a:rPr lang="es-419">
                <a:solidFill>
                  <a:srgbClr val="201A1B"/>
                </a:solidFill>
              </a:rPr>
              <a:t>: crea un nodo de tipo </a:t>
            </a:r>
            <a:r>
              <a:rPr b="1" lang="es-419">
                <a:solidFill>
                  <a:srgbClr val="201A1B"/>
                </a:solidFill>
              </a:rPr>
              <a:t>Text</a:t>
            </a:r>
            <a:r>
              <a:rPr lang="es-419">
                <a:solidFill>
                  <a:srgbClr val="201A1B"/>
                </a:solidFill>
              </a:rPr>
              <a:t> que almacena el contenido textual de los elementos.</a:t>
            </a:r>
            <a:endParaRPr>
              <a:solidFill>
                <a:srgbClr val="201A1B"/>
              </a:solidFill>
            </a:endParaRPr>
          </a:p>
          <a:p>
            <a:pPr indent="-317500" lvl="0" marL="736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A1B"/>
              </a:buClr>
              <a:buSzPts val="1400"/>
              <a:buFont typeface="Open Sans"/>
              <a:buChar char="●"/>
            </a:pPr>
            <a:r>
              <a:rPr b="1" lang="es-419">
                <a:solidFill>
                  <a:srgbClr val="201A1B"/>
                </a:solidFill>
              </a:rPr>
              <a:t>nodoPadre.appendChild(nodoHijo)</a:t>
            </a:r>
            <a:r>
              <a:rPr lang="es-419">
                <a:solidFill>
                  <a:srgbClr val="201A1B"/>
                </a:solidFill>
              </a:rPr>
              <a:t>: añade un nodo como hijo de otro nodo. Se debe utilizar al menos dos veces con los nodos habituales: en primer lugar se añade el nodo </a:t>
            </a:r>
            <a:r>
              <a:rPr b="1" lang="es-419">
                <a:solidFill>
                  <a:srgbClr val="201A1B"/>
                </a:solidFill>
              </a:rPr>
              <a:t>Text</a:t>
            </a:r>
            <a:r>
              <a:rPr lang="es-419">
                <a:solidFill>
                  <a:srgbClr val="201A1B"/>
                </a:solidFill>
              </a:rPr>
              <a:t> como hijo del nodo </a:t>
            </a:r>
            <a:r>
              <a:rPr b="1" lang="es-419">
                <a:solidFill>
                  <a:srgbClr val="201A1B"/>
                </a:solidFill>
              </a:rPr>
              <a:t>Element</a:t>
            </a:r>
            <a:r>
              <a:rPr lang="es-419">
                <a:solidFill>
                  <a:srgbClr val="201A1B"/>
                </a:solidFill>
              </a:rPr>
              <a:t> y a continuación se añade el nodo </a:t>
            </a:r>
            <a:r>
              <a:rPr b="1" lang="es-419">
                <a:solidFill>
                  <a:srgbClr val="201A1B"/>
                </a:solidFill>
              </a:rPr>
              <a:t>Element</a:t>
            </a:r>
            <a:r>
              <a:rPr lang="es-419">
                <a:solidFill>
                  <a:srgbClr val="201A1B"/>
                </a:solidFill>
              </a:rPr>
              <a:t> como hijo de algún nodo de la página.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819150" y="7135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819150" y="3884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819150" y="1389475"/>
            <a:ext cx="7561800" cy="3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CREAR UN NODO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201A1B"/>
                </a:solidFill>
              </a:rPr>
              <a:t>Ejemplo para la creación de un párrafo</a:t>
            </a:r>
            <a:endParaRPr>
              <a:solidFill>
                <a:srgbClr val="201A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1A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8A8A8A"/>
                </a:solidFill>
              </a:rPr>
              <a:t>// Crear nodo de tipo Element</a:t>
            </a:r>
            <a:br>
              <a:rPr lang="es-419">
                <a:solidFill>
                  <a:srgbClr val="333333"/>
                </a:solidFill>
              </a:rPr>
            </a:br>
            <a:r>
              <a:rPr lang="es-419">
                <a:solidFill>
                  <a:srgbClr val="A663B8"/>
                </a:solidFill>
              </a:rPr>
              <a:t>var</a:t>
            </a:r>
            <a:r>
              <a:rPr lang="es-419">
                <a:solidFill>
                  <a:srgbClr val="333333"/>
                </a:solidFill>
              </a:rPr>
              <a:t> parrafo </a:t>
            </a:r>
            <a:r>
              <a:rPr lang="es-419">
                <a:solidFill>
                  <a:srgbClr val="19ADB1"/>
                </a:solidFill>
              </a:rPr>
              <a:t>=</a:t>
            </a:r>
            <a:r>
              <a:rPr lang="es-419">
                <a:solidFill>
                  <a:srgbClr val="333333"/>
                </a:solidFill>
              </a:rPr>
              <a:t> document.createElement</a:t>
            </a:r>
            <a:r>
              <a:rPr lang="es-419">
                <a:solidFill>
                  <a:srgbClr val="222222"/>
                </a:solidFill>
              </a:rPr>
              <a:t>(</a:t>
            </a:r>
            <a:r>
              <a:rPr lang="es-419">
                <a:solidFill>
                  <a:srgbClr val="06960E"/>
                </a:solidFill>
              </a:rPr>
              <a:t>"p"</a:t>
            </a:r>
            <a:r>
              <a:rPr lang="es-419">
                <a:solidFill>
                  <a:srgbClr val="222222"/>
                </a:solidFill>
              </a:rPr>
              <a:t>)</a:t>
            </a:r>
            <a:r>
              <a:rPr lang="es-419">
                <a:solidFill>
                  <a:srgbClr val="19ADB1"/>
                </a:solidFill>
              </a:rPr>
              <a:t>;</a:t>
            </a:r>
            <a:br>
              <a:rPr lang="es-419">
                <a:solidFill>
                  <a:srgbClr val="333333"/>
                </a:solidFill>
              </a:rPr>
            </a:br>
            <a:r>
              <a:rPr lang="es-419">
                <a:solidFill>
                  <a:srgbClr val="333333"/>
                </a:solidFill>
              </a:rPr>
              <a:t> </a:t>
            </a:r>
            <a:br>
              <a:rPr lang="es-419">
                <a:solidFill>
                  <a:srgbClr val="333333"/>
                </a:solidFill>
              </a:rPr>
            </a:br>
            <a:r>
              <a:rPr lang="es-419">
                <a:solidFill>
                  <a:srgbClr val="8A8A8A"/>
                </a:solidFill>
              </a:rPr>
              <a:t>// Crear nodo de tipo Text</a:t>
            </a:r>
            <a:br>
              <a:rPr lang="es-419">
                <a:solidFill>
                  <a:srgbClr val="333333"/>
                </a:solidFill>
              </a:rPr>
            </a:br>
            <a:r>
              <a:rPr lang="es-419">
                <a:solidFill>
                  <a:srgbClr val="A663B8"/>
                </a:solidFill>
              </a:rPr>
              <a:t>var</a:t>
            </a:r>
            <a:r>
              <a:rPr lang="es-419">
                <a:solidFill>
                  <a:srgbClr val="333333"/>
                </a:solidFill>
              </a:rPr>
              <a:t> contenido </a:t>
            </a:r>
            <a:r>
              <a:rPr lang="es-419">
                <a:solidFill>
                  <a:srgbClr val="19ADB1"/>
                </a:solidFill>
              </a:rPr>
              <a:t>=</a:t>
            </a:r>
            <a:r>
              <a:rPr lang="es-419">
                <a:solidFill>
                  <a:srgbClr val="333333"/>
                </a:solidFill>
              </a:rPr>
              <a:t> document.createTextNode</a:t>
            </a:r>
            <a:r>
              <a:rPr lang="es-419">
                <a:solidFill>
                  <a:srgbClr val="222222"/>
                </a:solidFill>
              </a:rPr>
              <a:t>(</a:t>
            </a:r>
            <a:r>
              <a:rPr lang="es-419">
                <a:solidFill>
                  <a:srgbClr val="06960E"/>
                </a:solidFill>
              </a:rPr>
              <a:t>"Hola Mundo!"</a:t>
            </a:r>
            <a:r>
              <a:rPr lang="es-419">
                <a:solidFill>
                  <a:srgbClr val="222222"/>
                </a:solidFill>
              </a:rPr>
              <a:t>)</a:t>
            </a:r>
            <a:r>
              <a:rPr lang="es-419">
                <a:solidFill>
                  <a:srgbClr val="19ADB1"/>
                </a:solidFill>
              </a:rPr>
              <a:t>;</a:t>
            </a:r>
            <a:br>
              <a:rPr lang="es-419">
                <a:solidFill>
                  <a:srgbClr val="333333"/>
                </a:solidFill>
              </a:rPr>
            </a:br>
            <a:r>
              <a:rPr lang="es-419">
                <a:solidFill>
                  <a:srgbClr val="333333"/>
                </a:solidFill>
              </a:rPr>
              <a:t> </a:t>
            </a:r>
            <a:br>
              <a:rPr lang="es-419">
                <a:solidFill>
                  <a:srgbClr val="333333"/>
                </a:solidFill>
              </a:rPr>
            </a:br>
            <a:r>
              <a:rPr lang="es-419">
                <a:solidFill>
                  <a:srgbClr val="8A8A8A"/>
                </a:solidFill>
              </a:rPr>
              <a:t>// Añadir el nodo Text como hijo del nodo Element</a:t>
            </a:r>
            <a:br>
              <a:rPr lang="es-419">
                <a:solidFill>
                  <a:srgbClr val="333333"/>
                </a:solidFill>
              </a:rPr>
            </a:br>
            <a:r>
              <a:rPr lang="es-419">
                <a:solidFill>
                  <a:srgbClr val="333333"/>
                </a:solidFill>
              </a:rPr>
              <a:t>parrafo.appendChild</a:t>
            </a:r>
            <a:r>
              <a:rPr lang="es-419">
                <a:solidFill>
                  <a:srgbClr val="222222"/>
                </a:solidFill>
              </a:rPr>
              <a:t>(</a:t>
            </a:r>
            <a:r>
              <a:rPr lang="es-419">
                <a:solidFill>
                  <a:srgbClr val="333333"/>
                </a:solidFill>
              </a:rPr>
              <a:t>contenido</a:t>
            </a:r>
            <a:r>
              <a:rPr lang="es-419">
                <a:solidFill>
                  <a:srgbClr val="222222"/>
                </a:solidFill>
              </a:rPr>
              <a:t>)</a:t>
            </a:r>
            <a:r>
              <a:rPr lang="es-419">
                <a:solidFill>
                  <a:srgbClr val="19ADB1"/>
                </a:solidFill>
              </a:rPr>
              <a:t>;</a:t>
            </a:r>
            <a:br>
              <a:rPr lang="es-419">
                <a:solidFill>
                  <a:srgbClr val="333333"/>
                </a:solidFill>
              </a:rPr>
            </a:br>
            <a:r>
              <a:rPr lang="es-419">
                <a:solidFill>
                  <a:srgbClr val="333333"/>
                </a:solidFill>
              </a:rPr>
              <a:t> </a:t>
            </a:r>
            <a:br>
              <a:rPr lang="es-419">
                <a:solidFill>
                  <a:srgbClr val="333333"/>
                </a:solidFill>
              </a:rPr>
            </a:br>
            <a:r>
              <a:rPr lang="es-419">
                <a:solidFill>
                  <a:srgbClr val="8A8A8A"/>
                </a:solidFill>
              </a:rPr>
              <a:t>// Añadir el nodo Element como hijo de la pagina</a:t>
            </a:r>
            <a:br>
              <a:rPr lang="es-419">
                <a:solidFill>
                  <a:srgbClr val="333333"/>
                </a:solidFill>
              </a:rPr>
            </a:br>
            <a:r>
              <a:rPr lang="es-419">
                <a:solidFill>
                  <a:srgbClr val="333333"/>
                </a:solidFill>
              </a:rPr>
              <a:t>document.body.appendChild</a:t>
            </a:r>
            <a:r>
              <a:rPr lang="es-419">
                <a:solidFill>
                  <a:srgbClr val="222222"/>
                </a:solidFill>
              </a:rPr>
              <a:t>(</a:t>
            </a:r>
            <a:r>
              <a:rPr lang="es-419">
                <a:solidFill>
                  <a:srgbClr val="333333"/>
                </a:solidFill>
              </a:rPr>
              <a:t>parrafo</a:t>
            </a:r>
            <a:r>
              <a:rPr lang="es-419">
                <a:solidFill>
                  <a:srgbClr val="222222"/>
                </a:solidFill>
              </a:rPr>
              <a:t>)</a:t>
            </a:r>
            <a:r>
              <a:rPr lang="es-419">
                <a:solidFill>
                  <a:srgbClr val="19ADB1"/>
                </a:solidFill>
              </a:rPr>
              <a:t>;</a:t>
            </a:r>
            <a:endParaRPr>
              <a:solidFill>
                <a:srgbClr val="201A1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Asignar contenido HTML a nodo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&lt;nodo&gt;.innerHTML = “&lt;h3&gt;Contenido HTML&lt;/h3&gt;”;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819150" y="7135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1"/>
          <p:cNvSpPr txBox="1"/>
          <p:nvPr>
            <p:ph type="title"/>
          </p:nvPr>
        </p:nvSpPr>
        <p:spPr>
          <a:xfrm>
            <a:off x="819150" y="3884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86" name="Google Shape;186;p31"/>
          <p:cNvSpPr txBox="1"/>
          <p:nvPr/>
        </p:nvSpPr>
        <p:spPr>
          <a:xfrm>
            <a:off x="819150" y="1312275"/>
            <a:ext cx="75618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ELIMINAR </a:t>
            </a:r>
            <a:r>
              <a:rPr b="1" lang="es-419"/>
              <a:t>UN NODO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Usar la función </a:t>
            </a:r>
            <a:r>
              <a:rPr b="1" lang="es-419"/>
              <a:t>removeChild(nodo)</a:t>
            </a:r>
            <a:r>
              <a:rPr lang="es-419"/>
              <a:t> que debe ser </a:t>
            </a:r>
            <a:r>
              <a:rPr b="1" lang="es-419"/>
              <a:t>invocada desde </a:t>
            </a:r>
            <a:r>
              <a:rPr lang="es-419"/>
              <a:t>el elemento </a:t>
            </a:r>
            <a:r>
              <a:rPr b="1" lang="es-419"/>
              <a:t>padre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</a:t>
            </a:r>
            <a:r>
              <a:rPr b="1" lang="es-419"/>
              <a:t> acceder al padre</a:t>
            </a:r>
            <a:r>
              <a:rPr lang="es-419"/>
              <a:t> de un nodo: </a:t>
            </a:r>
            <a:r>
              <a:rPr b="1" lang="es-419"/>
              <a:t>nodoHijo.parentNode</a:t>
            </a:r>
            <a:endParaRPr b="1"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2902875"/>
            <a:ext cx="4933950" cy="1266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que vimos la clase pasada</a:t>
            </a:r>
            <a:endParaRPr/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49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JavaScript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Estructuras de repetición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Bucles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566925"/>
            <a:ext cx="5719500" cy="42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819150" y="7135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2"/>
          <p:cNvSpPr txBox="1"/>
          <p:nvPr>
            <p:ph type="title"/>
          </p:nvPr>
        </p:nvSpPr>
        <p:spPr>
          <a:xfrm>
            <a:off x="819150" y="3884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94" name="Google Shape;194;p32"/>
          <p:cNvSpPr txBox="1"/>
          <p:nvPr/>
        </p:nvSpPr>
        <p:spPr>
          <a:xfrm>
            <a:off x="819150" y="1312275"/>
            <a:ext cx="2780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PROPIEDADES DE</a:t>
            </a:r>
            <a:r>
              <a:rPr b="1" lang="es-419"/>
              <a:t> UN NODO</a:t>
            </a:r>
            <a:endParaRPr/>
          </a:p>
        </p:txBody>
      </p:sp>
      <p:sp>
        <p:nvSpPr>
          <p:cNvPr id="195" name="Google Shape;195;p32"/>
          <p:cNvSpPr txBox="1"/>
          <p:nvPr/>
        </p:nvSpPr>
        <p:spPr>
          <a:xfrm>
            <a:off x="1933350" y="2046075"/>
            <a:ext cx="1665900" cy="581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5F5F5"/>
                </a:solidFill>
              </a:rPr>
              <a:t>ATRIBUTO HTML</a:t>
            </a:r>
            <a:endParaRPr>
              <a:solidFill>
                <a:srgbClr val="F5F5F5"/>
              </a:solidFill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4910850" y="2046075"/>
            <a:ext cx="1665900" cy="58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</a:rPr>
              <a:t>PROPIEDADES DE LOS NODOS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553350" y="2701450"/>
            <a:ext cx="80373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acceder al valor se indica el nombre del atributo HTML detrás del nombre del nodo.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Ejemplo:</a:t>
            </a:r>
            <a:endParaRPr/>
          </a:p>
        </p:txBody>
      </p:sp>
      <p:cxnSp>
        <p:nvCxnSpPr>
          <p:cNvPr id="198" name="Google Shape;198;p32"/>
          <p:cNvCxnSpPr>
            <a:stCxn id="195" idx="3"/>
            <a:endCxn id="196" idx="1"/>
          </p:cNvCxnSpPr>
          <p:nvPr/>
        </p:nvCxnSpPr>
        <p:spPr>
          <a:xfrm>
            <a:off x="3599250" y="2336775"/>
            <a:ext cx="131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3618850"/>
            <a:ext cx="3846050" cy="991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819150" y="7135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 txBox="1"/>
          <p:nvPr>
            <p:ph type="title"/>
          </p:nvPr>
        </p:nvSpPr>
        <p:spPr>
          <a:xfrm>
            <a:off x="819150" y="3884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819150" y="1312275"/>
            <a:ext cx="2780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PROPIEDADES DE UN NODO</a:t>
            </a:r>
            <a:endParaRPr/>
          </a:p>
        </p:txBody>
      </p:sp>
      <p:sp>
        <p:nvSpPr>
          <p:cNvPr id="207" name="Google Shape;207;p33"/>
          <p:cNvSpPr txBox="1"/>
          <p:nvPr/>
        </p:nvSpPr>
        <p:spPr>
          <a:xfrm>
            <a:off x="858150" y="1801250"/>
            <a:ext cx="5878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propiedades </a:t>
            </a:r>
            <a:r>
              <a:rPr b="1" lang="es-419"/>
              <a:t>CSS </a:t>
            </a:r>
            <a:r>
              <a:rPr lang="es-419"/>
              <a:t>se accede mediante el atributo </a:t>
            </a:r>
            <a:r>
              <a:rPr i="1" lang="es-419"/>
              <a:t>style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Ejemplo: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2933150"/>
            <a:ext cx="4880790" cy="991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33"/>
          <p:cNvSpPr txBox="1"/>
          <p:nvPr/>
        </p:nvSpPr>
        <p:spPr>
          <a:xfrm>
            <a:off x="1295000" y="4422025"/>
            <a:ext cx="73200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resultado puede ser un poco diferente en los distintos navegadores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14" y="4141725"/>
            <a:ext cx="703567" cy="6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819150" y="7135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4"/>
          <p:cNvSpPr txBox="1"/>
          <p:nvPr>
            <p:ph type="title"/>
          </p:nvPr>
        </p:nvSpPr>
        <p:spPr>
          <a:xfrm>
            <a:off x="819150" y="3884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819150" y="1312275"/>
            <a:ext cx="2780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PROPIEDADES DE UN NODO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858150" y="1725050"/>
            <a:ext cx="58782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propiedades </a:t>
            </a:r>
            <a:r>
              <a:rPr b="1" lang="es-419"/>
              <a:t>CSS </a:t>
            </a:r>
            <a:r>
              <a:rPr lang="es-419"/>
              <a:t>con nombre compuesto, se accede eliminando los guiones (-).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font-weight →  fontWeight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line-height →  lineHeight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border-top-style →  borderTopStyle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list-style-image →  listStyleImage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Ejemplo: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481" y="3554450"/>
            <a:ext cx="4648200" cy="11715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819150" y="7135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819150" y="3884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226" name="Google Shape;226;p35"/>
          <p:cNvSpPr txBox="1"/>
          <p:nvPr/>
        </p:nvSpPr>
        <p:spPr>
          <a:xfrm>
            <a:off x="819150" y="1312275"/>
            <a:ext cx="2780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PROPIEDADES DE UN NODO</a:t>
            </a:r>
            <a:endParaRPr/>
          </a:p>
        </p:txBody>
      </p:sp>
      <p:sp>
        <p:nvSpPr>
          <p:cNvPr id="227" name="Google Shape;227;p35"/>
          <p:cNvSpPr txBox="1"/>
          <p:nvPr/>
        </p:nvSpPr>
        <p:spPr>
          <a:xfrm>
            <a:off x="858150" y="1725050"/>
            <a:ext cx="58782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Atributo HTML </a:t>
            </a:r>
            <a:r>
              <a:rPr b="1" i="1" lang="es-419"/>
              <a:t>class </a:t>
            </a:r>
            <a:r>
              <a:rPr lang="es-419"/>
              <a:t>se accede de forma diferente porque “class” es palabra reservada en JavaScript.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DOM utiliza </a:t>
            </a:r>
            <a:r>
              <a:rPr b="1" lang="es-419"/>
              <a:t>className</a:t>
            </a:r>
            <a:r>
              <a:rPr lang="es-419"/>
              <a:t> para referiste a </a:t>
            </a:r>
            <a:r>
              <a:rPr b="1" i="1" lang="es-419"/>
              <a:t>class </a:t>
            </a:r>
            <a:r>
              <a:rPr lang="es-419"/>
              <a:t>de 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Ejemplo: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463" y="3180125"/>
            <a:ext cx="4391025" cy="140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Práctica</a:t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Crear un documento HTML con solo un botón.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Cuando el usuario hace click sobre dicho botón, se debe agregar un encabezado del tipo 3 (h3) al final del documento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FIN!!!!</a:t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963" y="2971800"/>
            <a:ext cx="21050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Preguntas?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135" y="2996700"/>
            <a:ext cx="3066864" cy="21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que vamos a ver hoy!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389600"/>
            <a:ext cx="3481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DOM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Nodos, propiedades y métodos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100" y="566925"/>
            <a:ext cx="4611885" cy="442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3781450"/>
            <a:ext cx="1584693" cy="13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819150" y="12469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1584693" cy="13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455750" y="2014000"/>
            <a:ext cx="36795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página HTML normal es una sucesión de caracteres, esto lo hace muy </a:t>
            </a:r>
            <a:r>
              <a:rPr lang="es-419"/>
              <a:t>difícil</a:t>
            </a:r>
            <a:r>
              <a:rPr lang="es-419"/>
              <a:t> de manipular.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Los navegadores web transforman automáticamente las páginas HTML en una estructura más eficiente de manipular: DOM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que? Para poder modificar con JavaScript el HTML!!!!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450" y="2227675"/>
            <a:ext cx="4703950" cy="179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819150" y="12469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455750" y="2014000"/>
            <a:ext cx="3456900" cy="24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DOM transforma todos los documentos en un conjunto de elementos llamados </a:t>
            </a:r>
            <a:r>
              <a:rPr b="1" i="1" lang="es-419"/>
              <a:t>nodos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Los nodos están interconectados y representan los contenidos de la página web y la relación entre ellos.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 su aspecto, la unión de todos los nodos se llama “</a:t>
            </a:r>
            <a:r>
              <a:rPr b="1" i="1" lang="es-419"/>
              <a:t>á</a:t>
            </a:r>
            <a:r>
              <a:rPr b="1" i="1" lang="es-419"/>
              <a:t>rbol de nodos</a:t>
            </a:r>
            <a:r>
              <a:rPr lang="es-419"/>
              <a:t>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350" y="2031475"/>
            <a:ext cx="4794175" cy="26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819150" y="1246975"/>
            <a:ext cx="42195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 - Document Object Model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sp>
        <p:nvSpPr>
          <p:cNvPr id="108" name="Google Shape;108;p21"/>
          <p:cNvSpPr txBox="1"/>
          <p:nvPr/>
        </p:nvSpPr>
        <p:spPr>
          <a:xfrm>
            <a:off x="852925" y="1874725"/>
            <a:ext cx="1207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00" y="2252825"/>
            <a:ext cx="6453192" cy="24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701" y="2571750"/>
            <a:ext cx="3184823" cy="21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 UT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